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5"/>
  </p:notesMasterIdLst>
  <p:sldIdLst>
    <p:sldId id="285" r:id="rId5"/>
    <p:sldId id="305" r:id="rId6"/>
    <p:sldId id="311" r:id="rId7"/>
    <p:sldId id="350" r:id="rId8"/>
    <p:sldId id="301" r:id="rId9"/>
    <p:sldId id="351" r:id="rId10"/>
    <p:sldId id="303" r:id="rId11"/>
    <p:sldId id="353" r:id="rId12"/>
    <p:sldId id="329" r:id="rId13"/>
    <p:sldId id="298" r:id="rId14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9D5C10-3B40-15D8-437C-04225809D48B}" name="George, Anna" initials="GA" userId="S::anna.george@naturvardsverket.se::10e18102-3921-41c6-a9a1-d8cadb12a213" providerId="AD"/>
  <p188:author id="{3D7E3081-88E5-AFC2-B5FB-04B1D22FB08B}" name="Rydberg, Helena" initials="RH" userId="S::helena.rydberg@naturvardsverket.se::231406e3-12d4-4973-896c-8fd70a97d2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B7600-E34E-4D45-928B-5382741D484A}" v="1" dt="2024-11-06T16:26:57.437"/>
    <p1510:client id="{C86B78DD-B787-4A78-BE04-0766FD69DC1B}" v="10" dt="2024-11-06T09:37:48.562"/>
    <p1510:client id="{CEBBD334-FF25-4A3B-A0A3-E7DA09174DDD}" v="7" dt="2024-11-06T08:06:13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6" y="144"/>
      </p:cViewPr>
      <p:guideLst>
        <p:guide orient="horz" pos="1620"/>
        <p:guide pos="2880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2024-11-08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 </a:t>
            </a:r>
            <a:endParaRPr lang="sv-SE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Som </a:t>
            </a:r>
            <a:r>
              <a:rPr lang="en-US" dirty="0" err="1">
                <a:latin typeface="Times New Roman"/>
                <a:cs typeface="Times New Roman"/>
              </a:rPr>
              <a:t>ni</a:t>
            </a:r>
            <a:r>
              <a:rPr lang="en-US" dirty="0">
                <a:latin typeface="Times New Roman"/>
                <a:cs typeface="Times New Roman"/>
              </a:rPr>
              <a:t> vet ska </a:t>
            </a:r>
            <a:r>
              <a:rPr lang="en-US" dirty="0" err="1">
                <a:latin typeface="Times New Roman"/>
                <a:cs typeface="Times New Roman"/>
              </a:rPr>
              <a:t>alla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anläggningar</a:t>
            </a:r>
            <a:r>
              <a:rPr lang="en-US" dirty="0">
                <a:latin typeface="Times New Roman"/>
                <a:cs typeface="Times New Roman"/>
              </a:rPr>
              <a:t> ha 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godkänd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övervakningsmetodplan</a:t>
            </a:r>
            <a:r>
              <a:rPr lang="en-US" dirty="0">
                <a:latin typeface="Times New Roman"/>
                <a:cs typeface="Times New Roman"/>
              </a:rPr>
              <a:t>. En del av er </a:t>
            </a:r>
            <a:r>
              <a:rPr lang="en-US" dirty="0" err="1">
                <a:latin typeface="Times New Roman"/>
                <a:cs typeface="Times New Roman"/>
              </a:rPr>
              <a:t>har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fortfarande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övervakningsmetodplan</a:t>
            </a:r>
            <a:r>
              <a:rPr lang="en-US" dirty="0">
                <a:latin typeface="Times New Roman"/>
                <a:cs typeface="Times New Roman"/>
              </a:rPr>
              <a:t> sedan 2020 </a:t>
            </a:r>
            <a:r>
              <a:rPr lang="en-US" dirty="0" err="1">
                <a:latin typeface="Times New Roman"/>
                <a:cs typeface="Times New Roman"/>
              </a:rPr>
              <a:t>och</a:t>
            </a:r>
            <a:r>
              <a:rPr lang="en-US" dirty="0">
                <a:latin typeface="Times New Roman"/>
                <a:cs typeface="Times New Roman"/>
              </a:rPr>
              <a:t> det </a:t>
            </a:r>
            <a:r>
              <a:rPr lang="en-US" dirty="0" err="1">
                <a:latin typeface="Times New Roman"/>
                <a:cs typeface="Times New Roman"/>
              </a:rPr>
              <a:t>är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helt</a:t>
            </a:r>
            <a:r>
              <a:rPr lang="en-US" dirty="0">
                <a:latin typeface="Times New Roman"/>
                <a:cs typeface="Times New Roman"/>
              </a:rPr>
              <a:t> ok om </a:t>
            </a:r>
            <a:r>
              <a:rPr lang="en-US" dirty="0" err="1">
                <a:latin typeface="Times New Roman"/>
                <a:cs typeface="Times New Roman"/>
              </a:rPr>
              <a:t>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gjort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några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ändringar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verifieraren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tycker</a:t>
            </a:r>
            <a:r>
              <a:rPr lang="en-US" dirty="0">
                <a:latin typeface="Times New Roman"/>
                <a:cs typeface="Times New Roman"/>
              </a:rPr>
              <a:t> det ser </a:t>
            </a:r>
            <a:r>
              <a:rPr lang="en-US" dirty="0" err="1">
                <a:latin typeface="Times New Roman"/>
                <a:cs typeface="Times New Roman"/>
              </a:rPr>
              <a:t>fortsatt</a:t>
            </a:r>
            <a:r>
              <a:rPr lang="en-US" dirty="0">
                <a:latin typeface="Times New Roman"/>
                <a:cs typeface="Times New Roman"/>
              </a:rPr>
              <a:t> bra </a:t>
            </a:r>
            <a:r>
              <a:rPr lang="en-US" dirty="0" err="1">
                <a:latin typeface="Times New Roman"/>
                <a:cs typeface="Times New Roman"/>
              </a:rPr>
              <a:t>ut.</a:t>
            </a:r>
            <a:endParaRPr lang="sv-SE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Ni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är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befintliga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anläggningar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ansöker</a:t>
            </a:r>
            <a:r>
              <a:rPr lang="en-US" dirty="0">
                <a:latin typeface="Times New Roman"/>
                <a:cs typeface="Times New Roman"/>
              </a:rPr>
              <a:t> om gratis </a:t>
            </a:r>
            <a:r>
              <a:rPr lang="en-US" dirty="0" err="1">
                <a:latin typeface="Times New Roman"/>
                <a:cs typeface="Times New Roman"/>
              </a:rPr>
              <a:t>tilldelning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från</a:t>
            </a:r>
            <a:r>
              <a:rPr lang="en-US" dirty="0">
                <a:latin typeface="Times New Roman"/>
                <a:cs typeface="Times New Roman"/>
              </a:rPr>
              <a:t> 2026 </a:t>
            </a:r>
            <a:r>
              <a:rPr lang="en-US" dirty="0" err="1">
                <a:latin typeface="Times New Roman"/>
                <a:cs typeface="Times New Roman"/>
              </a:rPr>
              <a:t>behöver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förhålla</a:t>
            </a:r>
            <a:r>
              <a:rPr lang="en-US" dirty="0">
                <a:latin typeface="Times New Roman"/>
                <a:cs typeface="Times New Roman"/>
              </a:rPr>
              <a:t> er till de </a:t>
            </a:r>
            <a:r>
              <a:rPr lang="en-US" dirty="0" err="1">
                <a:latin typeface="Times New Roman"/>
                <a:cs typeface="Times New Roman"/>
              </a:rPr>
              <a:t>regeländringar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införs</a:t>
            </a:r>
            <a:r>
              <a:rPr lang="en-US" dirty="0">
                <a:latin typeface="Times New Roman"/>
                <a:cs typeface="Times New Roman"/>
              </a:rPr>
              <a:t> för </a:t>
            </a:r>
            <a:r>
              <a:rPr lang="en-US" dirty="0" err="1">
                <a:latin typeface="Times New Roman"/>
                <a:cs typeface="Times New Roman"/>
              </a:rPr>
              <a:t>tilldelningen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från</a:t>
            </a:r>
            <a:r>
              <a:rPr lang="en-US" dirty="0">
                <a:latin typeface="Times New Roman"/>
                <a:cs typeface="Times New Roman"/>
              </a:rPr>
              <a:t> 2026.</a:t>
            </a:r>
            <a:endParaRPr lang="sv-SE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Det </a:t>
            </a:r>
            <a:r>
              <a:rPr lang="en-US" dirty="0" err="1">
                <a:latin typeface="Times New Roman"/>
                <a:cs typeface="Times New Roman"/>
              </a:rPr>
              <a:t>ställs</a:t>
            </a:r>
            <a:r>
              <a:rPr lang="en-US" dirty="0">
                <a:latin typeface="Times New Roman"/>
                <a:cs typeface="Times New Roman"/>
              </a:rPr>
              <a:t> till </a:t>
            </a:r>
            <a:r>
              <a:rPr lang="en-US" dirty="0" err="1">
                <a:latin typeface="Times New Roman"/>
                <a:cs typeface="Times New Roman"/>
              </a:rPr>
              <a:t>exempel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krav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t.ex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spåra</a:t>
            </a:r>
            <a:r>
              <a:rPr lang="en-US" dirty="0">
                <a:latin typeface="Times New Roman"/>
                <a:cs typeface="Times New Roman"/>
              </a:rPr>
              <a:t> KN-</a:t>
            </a:r>
            <a:r>
              <a:rPr lang="en-US" dirty="0" err="1">
                <a:latin typeface="Times New Roman"/>
                <a:cs typeface="Times New Roman"/>
              </a:rPr>
              <a:t>nummer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ange</a:t>
            </a:r>
            <a:r>
              <a:rPr lang="en-US" dirty="0">
                <a:latin typeface="Times New Roman"/>
                <a:cs typeface="Times New Roman"/>
              </a:rPr>
              <a:t> om det </a:t>
            </a:r>
            <a:r>
              <a:rPr lang="en-US" dirty="0" err="1">
                <a:latin typeface="Times New Roman"/>
                <a:cs typeface="Times New Roman"/>
              </a:rPr>
              <a:t>är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 CBAM </a:t>
            </a:r>
            <a:r>
              <a:rPr lang="en-US" dirty="0" err="1">
                <a:latin typeface="Times New Roman"/>
                <a:cs typeface="Times New Roman"/>
              </a:rPr>
              <a:t>eller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</a:t>
            </a:r>
            <a:r>
              <a:rPr lang="en-US" dirty="0">
                <a:latin typeface="Times New Roman"/>
                <a:cs typeface="Times New Roman"/>
              </a:rPr>
              <a:t> CBAM-</a:t>
            </a:r>
            <a:r>
              <a:rPr lang="en-US" dirty="0" err="1">
                <a:latin typeface="Times New Roman"/>
                <a:cs typeface="Times New Roman"/>
              </a:rPr>
              <a:t>delanläggning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att</a:t>
            </a:r>
            <a:r>
              <a:rPr lang="en-US" dirty="0">
                <a:latin typeface="Times New Roman"/>
                <a:cs typeface="Times New Roman"/>
              </a:rPr>
              <a:t> ha rutin för </a:t>
            </a:r>
            <a:r>
              <a:rPr lang="en-US" dirty="0" err="1">
                <a:latin typeface="Times New Roman"/>
                <a:cs typeface="Times New Roman"/>
              </a:rPr>
              <a:t>att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genomföra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energieffektiviseringsåtgärder</a:t>
            </a:r>
            <a:r>
              <a:rPr lang="en-US" dirty="0">
                <a:latin typeface="Times New Roman"/>
                <a:cs typeface="Times New Roman"/>
              </a:rPr>
              <a:t>,  </a:t>
            </a:r>
            <a:r>
              <a:rPr lang="en-US" dirty="0" err="1">
                <a:latin typeface="Times New Roman"/>
                <a:cs typeface="Times New Roman"/>
              </a:rPr>
              <a:t>vissa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ändrade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produktriktmärken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m.m</a:t>
            </a:r>
            <a:endParaRPr lang="sv-SE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Vi </a:t>
            </a:r>
            <a:r>
              <a:rPr lang="en-US" dirty="0" err="1">
                <a:latin typeface="Times New Roman"/>
                <a:cs typeface="Times New Roman"/>
              </a:rPr>
              <a:t>tror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anläggningar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något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sätt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berörs</a:t>
            </a:r>
            <a:r>
              <a:rPr lang="en-US" dirty="0">
                <a:latin typeface="Times New Roman"/>
                <a:cs typeface="Times New Roman"/>
              </a:rPr>
              <a:t> av </a:t>
            </a:r>
            <a:r>
              <a:rPr lang="en-US" dirty="0" err="1">
                <a:latin typeface="Times New Roman"/>
                <a:cs typeface="Times New Roman"/>
              </a:rPr>
              <a:t>regeländringarna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vissa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vissa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mindre</a:t>
            </a:r>
            <a:r>
              <a:rPr lang="en-US" dirty="0">
                <a:latin typeface="Times New Roman"/>
                <a:cs typeface="Times New Roman"/>
              </a:rPr>
              <a:t>. För </a:t>
            </a:r>
            <a:r>
              <a:rPr lang="en-US" dirty="0" err="1">
                <a:latin typeface="Times New Roman"/>
                <a:cs typeface="Times New Roman"/>
              </a:rPr>
              <a:t>vissa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anläggningar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kanske</a:t>
            </a:r>
            <a:r>
              <a:rPr lang="en-US" dirty="0">
                <a:latin typeface="Times New Roman"/>
                <a:cs typeface="Times New Roman"/>
              </a:rPr>
              <a:t> det </a:t>
            </a:r>
            <a:r>
              <a:rPr lang="en-US" dirty="0" err="1">
                <a:latin typeface="Times New Roman"/>
                <a:cs typeface="Times New Roman"/>
              </a:rPr>
              <a:t>handla</a:t>
            </a:r>
            <a:r>
              <a:rPr lang="en-US" dirty="0">
                <a:latin typeface="Times New Roman"/>
                <a:cs typeface="Times New Roman"/>
              </a:rPr>
              <a:t> om </a:t>
            </a:r>
            <a:r>
              <a:rPr lang="en-US" dirty="0" err="1">
                <a:latin typeface="Times New Roman"/>
                <a:cs typeface="Times New Roman"/>
              </a:rPr>
              <a:t>enkla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uppdateringar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medan</a:t>
            </a:r>
            <a:r>
              <a:rPr lang="en-US" dirty="0">
                <a:latin typeface="Times New Roman"/>
                <a:cs typeface="Times New Roman"/>
              </a:rPr>
              <a:t> det </a:t>
            </a:r>
            <a:r>
              <a:rPr lang="en-US" dirty="0" err="1">
                <a:latin typeface="Times New Roman"/>
                <a:cs typeface="Times New Roman"/>
              </a:rPr>
              <a:t>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</a:t>
            </a:r>
            <a:r>
              <a:rPr lang="en-US" dirty="0">
                <a:latin typeface="Times New Roman"/>
                <a:cs typeface="Times New Roman"/>
              </a:rPr>
              <a:t> för </a:t>
            </a:r>
            <a:r>
              <a:rPr lang="en-US" dirty="0" err="1">
                <a:latin typeface="Times New Roman"/>
                <a:cs typeface="Times New Roman"/>
              </a:rPr>
              <a:t>andra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Alla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behövde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uppdatera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hela</a:t>
            </a:r>
            <a:r>
              <a:rPr lang="en-US" dirty="0">
                <a:latin typeface="Times New Roman"/>
                <a:cs typeface="Times New Roman"/>
              </a:rPr>
              <a:t> sin ÖMP </a:t>
            </a:r>
            <a:r>
              <a:rPr lang="en-US" dirty="0" err="1">
                <a:latin typeface="Times New Roman"/>
                <a:cs typeface="Times New Roman"/>
              </a:rPr>
              <a:t>inför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ansökningstillfället</a:t>
            </a:r>
            <a:r>
              <a:rPr lang="en-US" dirty="0">
                <a:latin typeface="Times New Roman"/>
                <a:cs typeface="Times New Roman"/>
              </a:rPr>
              <a:t> men det </a:t>
            </a:r>
            <a:r>
              <a:rPr lang="en-US" dirty="0" err="1">
                <a:latin typeface="Times New Roman"/>
                <a:cs typeface="Times New Roman"/>
              </a:rPr>
              <a:t>har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kommit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ny</a:t>
            </a:r>
            <a:r>
              <a:rPr lang="en-US" dirty="0">
                <a:latin typeface="Times New Roman"/>
                <a:cs typeface="Times New Roman"/>
              </a:rPr>
              <a:t> mall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vi </a:t>
            </a:r>
            <a:r>
              <a:rPr lang="en-US" dirty="0" err="1">
                <a:latin typeface="Times New Roman"/>
                <a:cs typeface="Times New Roman"/>
              </a:rPr>
              <a:t>också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behöver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förhålla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oss</a:t>
            </a:r>
            <a:r>
              <a:rPr lang="en-US" dirty="0">
                <a:latin typeface="Times New Roman"/>
                <a:cs typeface="Times New Roman"/>
              </a:rPr>
              <a:t> till </a:t>
            </a:r>
            <a:r>
              <a:rPr lang="en-US" dirty="0" err="1">
                <a:latin typeface="Times New Roman"/>
                <a:cs typeface="Times New Roman"/>
              </a:rPr>
              <a:t>och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eventuellt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föra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över</a:t>
            </a:r>
            <a:r>
              <a:rPr lang="en-US" dirty="0">
                <a:latin typeface="Times New Roman"/>
                <a:cs typeface="Times New Roman"/>
              </a:rPr>
              <a:t> data.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I 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 del fall </a:t>
            </a:r>
            <a:r>
              <a:rPr lang="en-US" dirty="0" err="1">
                <a:latin typeface="Times New Roman"/>
                <a:cs typeface="Times New Roman"/>
              </a:rPr>
              <a:t>har</a:t>
            </a:r>
            <a:r>
              <a:rPr lang="en-US" dirty="0">
                <a:latin typeface="Times New Roman"/>
                <a:cs typeface="Times New Roman"/>
              </a:rPr>
              <a:t> vi </a:t>
            </a:r>
            <a:r>
              <a:rPr lang="en-US" dirty="0" err="1">
                <a:latin typeface="Times New Roman"/>
                <a:cs typeface="Times New Roman"/>
              </a:rPr>
              <a:t>också</a:t>
            </a:r>
            <a:r>
              <a:rPr lang="en-US" dirty="0">
                <a:latin typeface="Times New Roman"/>
                <a:cs typeface="Times New Roman"/>
              </a:rPr>
              <a:t> under </a:t>
            </a:r>
            <a:r>
              <a:rPr lang="en-US" dirty="0" err="1">
                <a:latin typeface="Times New Roman"/>
                <a:cs typeface="Times New Roman"/>
              </a:rPr>
              <a:t>granskningen</a:t>
            </a:r>
            <a:r>
              <a:rPr lang="en-US" dirty="0">
                <a:latin typeface="Times New Roman"/>
                <a:cs typeface="Times New Roman"/>
              </a:rPr>
              <a:t> av </a:t>
            </a:r>
            <a:r>
              <a:rPr lang="en-US" dirty="0" err="1">
                <a:latin typeface="Times New Roman"/>
                <a:cs typeface="Times New Roman"/>
              </a:rPr>
              <a:t>referensdatarapporten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eller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verksamhetsnivårapporten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upptäckt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brister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och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anmärkningar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från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kontrollören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gör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att</a:t>
            </a:r>
            <a:r>
              <a:rPr lang="en-US" dirty="0">
                <a:latin typeface="Times New Roman"/>
                <a:cs typeface="Times New Roman"/>
              </a:rPr>
              <a:t> ÖMP </a:t>
            </a:r>
            <a:r>
              <a:rPr lang="en-US" dirty="0" err="1">
                <a:latin typeface="Times New Roman"/>
                <a:cs typeface="Times New Roman"/>
              </a:rPr>
              <a:t>behöver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uppdateras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sv-SE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Vi </a:t>
            </a:r>
            <a:r>
              <a:rPr lang="en-US" dirty="0" err="1">
                <a:latin typeface="Times New Roman"/>
                <a:cs typeface="Times New Roman"/>
              </a:rPr>
              <a:t>kommer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därför</a:t>
            </a:r>
            <a:r>
              <a:rPr lang="en-US" dirty="0">
                <a:latin typeface="Times New Roman"/>
                <a:cs typeface="Times New Roman"/>
              </a:rPr>
              <a:t> under 2025 </a:t>
            </a:r>
            <a:r>
              <a:rPr lang="en-US" dirty="0" err="1">
                <a:latin typeface="Times New Roman"/>
                <a:cs typeface="Times New Roman"/>
              </a:rPr>
              <a:t>komma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</a:t>
            </a:r>
            <a:r>
              <a:rPr lang="en-US" dirty="0">
                <a:latin typeface="Times New Roman"/>
                <a:cs typeface="Times New Roman"/>
              </a:rPr>
              <a:t> med 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instruktion</a:t>
            </a:r>
            <a:r>
              <a:rPr lang="en-US" dirty="0">
                <a:latin typeface="Times New Roman"/>
                <a:cs typeface="Times New Roman"/>
              </a:rPr>
              <a:t> till er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berörs</a:t>
            </a:r>
            <a:r>
              <a:rPr lang="en-US" dirty="0">
                <a:latin typeface="Times New Roman"/>
                <a:cs typeface="Times New Roman"/>
              </a:rPr>
              <a:t> för </a:t>
            </a:r>
            <a:r>
              <a:rPr lang="en-US" dirty="0" err="1">
                <a:latin typeface="Times New Roman"/>
                <a:cs typeface="Times New Roman"/>
              </a:rPr>
              <a:t>hur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uppdatering</a:t>
            </a:r>
            <a:r>
              <a:rPr lang="en-US" dirty="0">
                <a:latin typeface="Times New Roman"/>
                <a:cs typeface="Times New Roman"/>
              </a:rPr>
              <a:t> av ÖMP ska </a:t>
            </a:r>
            <a:r>
              <a:rPr lang="en-US" dirty="0" err="1">
                <a:latin typeface="Times New Roman"/>
                <a:cs typeface="Times New Roman"/>
              </a:rPr>
              <a:t>ske</a:t>
            </a:r>
            <a:r>
              <a:rPr lang="en-US" dirty="0">
                <a:latin typeface="Times New Roman"/>
                <a:cs typeface="Times New Roman"/>
              </a:rPr>
              <a:t>.  Det </a:t>
            </a:r>
            <a:r>
              <a:rPr lang="en-US" dirty="0" err="1">
                <a:latin typeface="Times New Roman"/>
                <a:cs typeface="Times New Roman"/>
              </a:rPr>
              <a:t>största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fokuset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blir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på</a:t>
            </a:r>
            <a:r>
              <a:rPr lang="en-US" dirty="0">
                <a:latin typeface="Times New Roman"/>
                <a:cs typeface="Times New Roman"/>
              </a:rPr>
              <a:t> de </a:t>
            </a:r>
            <a:r>
              <a:rPr lang="en-US" dirty="0" err="1">
                <a:latin typeface="Times New Roman"/>
                <a:cs typeface="Times New Roman"/>
              </a:rPr>
              <a:t>anläggningar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är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kvar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systemet</a:t>
            </a:r>
            <a:r>
              <a:rPr lang="en-US" dirty="0">
                <a:latin typeface="Times New Roman"/>
                <a:cs typeface="Times New Roman"/>
              </a:rPr>
              <a:t> för gratis </a:t>
            </a:r>
            <a:r>
              <a:rPr lang="en-US" dirty="0" err="1">
                <a:latin typeface="Times New Roman"/>
                <a:cs typeface="Times New Roman"/>
              </a:rPr>
              <a:t>tilldelning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också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behöver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över</a:t>
            </a:r>
            <a:r>
              <a:rPr lang="en-US" dirty="0">
                <a:latin typeface="Times New Roman"/>
                <a:cs typeface="Times New Roman"/>
              </a:rPr>
              <a:t> till 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ny</a:t>
            </a:r>
            <a:r>
              <a:rPr lang="en-US" dirty="0">
                <a:latin typeface="Times New Roman"/>
                <a:cs typeface="Times New Roman"/>
              </a:rPr>
              <a:t> mall för 2026 </a:t>
            </a:r>
            <a:r>
              <a:rPr lang="en-US" dirty="0" err="1">
                <a:latin typeface="Times New Roman"/>
                <a:cs typeface="Times New Roman"/>
              </a:rPr>
              <a:t>och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framåt</a:t>
            </a:r>
            <a:r>
              <a:rPr lang="en-US" dirty="0">
                <a:latin typeface="Times New Roman"/>
                <a:cs typeface="Times New Roman"/>
              </a:rPr>
              <a:t>, men </a:t>
            </a:r>
            <a:r>
              <a:rPr lang="en-US" dirty="0" err="1">
                <a:latin typeface="Times New Roman"/>
                <a:cs typeface="Times New Roman"/>
              </a:rPr>
              <a:t>även</a:t>
            </a:r>
            <a:r>
              <a:rPr lang="en-US" dirty="0">
                <a:latin typeface="Times New Roman"/>
                <a:cs typeface="Times New Roman"/>
              </a:rPr>
              <a:t> för 2025 </a:t>
            </a:r>
            <a:r>
              <a:rPr lang="en-US" dirty="0" err="1">
                <a:latin typeface="Times New Roman"/>
                <a:cs typeface="Times New Roman"/>
              </a:rPr>
              <a:t>kan</a:t>
            </a:r>
            <a:r>
              <a:rPr lang="en-US" dirty="0">
                <a:latin typeface="Times New Roman"/>
                <a:cs typeface="Times New Roman"/>
              </a:rPr>
              <a:t> det </a:t>
            </a:r>
            <a:r>
              <a:rPr lang="en-US" dirty="0" err="1">
                <a:latin typeface="Times New Roman"/>
                <a:cs typeface="Times New Roman"/>
              </a:rPr>
              <a:t>finnas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behov</a:t>
            </a:r>
            <a:r>
              <a:rPr lang="en-US" dirty="0">
                <a:latin typeface="Times New Roman"/>
                <a:cs typeface="Times New Roman"/>
              </a:rPr>
              <a:t> av </a:t>
            </a:r>
            <a:r>
              <a:rPr lang="en-US" dirty="0" err="1">
                <a:latin typeface="Times New Roman"/>
                <a:cs typeface="Times New Roman"/>
              </a:rPr>
              <a:t>uppdateringar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sv-SE" dirty="0">
              <a:latin typeface="Times New Roman"/>
              <a:cs typeface="Times New Roman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1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71D2A5-5138-164D-B97A-FE80CDECD8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D739EF6-593E-2F44-A584-C29B136524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5672027-33F8-A74E-8829-1B8EBCC270B1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Brödtext</a:t>
            </a:r>
            <a:r>
              <a:rPr lang="en-GB" noProof="0"/>
              <a:t> </a:t>
            </a:r>
            <a:r>
              <a:rPr lang="en-GB" noProof="0" err="1"/>
              <a:t>eller</a:t>
            </a:r>
            <a:r>
              <a:rPr lang="en-GB" noProof="0"/>
              <a:t> </a:t>
            </a:r>
            <a:r>
              <a:rPr lang="en-GB" noProof="0" err="1"/>
              <a:t>punktlista</a:t>
            </a:r>
            <a:r>
              <a:rPr lang="en-GB" noProof="0"/>
              <a:t> </a:t>
            </a:r>
            <a:r>
              <a:rPr lang="en-GB" noProof="0" err="1"/>
              <a:t>helsida</a:t>
            </a:r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203563"/>
            <a:ext cx="8568952" cy="3396832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/>
            </a:lvl1pPr>
            <a:lvl2pPr>
              <a:lnSpc>
                <a:spcPts val="2060"/>
              </a:lnSpc>
              <a:spcBef>
                <a:spcPts val="600"/>
              </a:spcBef>
              <a:defRPr sz="1800"/>
            </a:lvl2pPr>
            <a:lvl3pPr>
              <a:lnSpc>
                <a:spcPts val="2060"/>
              </a:lnSpc>
              <a:spcBef>
                <a:spcPts val="600"/>
              </a:spcBef>
              <a:defRPr sz="1800"/>
            </a:lvl3pPr>
            <a:lvl4pPr>
              <a:lnSpc>
                <a:spcPts val="2060"/>
              </a:lnSpc>
              <a:spcBef>
                <a:spcPts val="600"/>
              </a:spcBef>
              <a:defRPr sz="1800"/>
            </a:lvl4pPr>
            <a:lvl5pPr>
              <a:lnSpc>
                <a:spcPts val="206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9B2F0133-BB06-2C4B-9EEA-1D9323D05238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75606"/>
            <a:ext cx="6858000" cy="1790700"/>
          </a:xfrm>
        </p:spPr>
        <p:txBody>
          <a:bodyPr anchor="t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/>
              <a:t>Plats för kortare text, exempelvis </a:t>
            </a:r>
            <a:br>
              <a:rPr lang="sv-SE"/>
            </a:br>
            <a:r>
              <a:rPr lang="sv-SE"/>
              <a:t>en ingress, ett citat eller en kortare faktatext</a:t>
            </a:r>
          </a:p>
        </p:txBody>
      </p: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/>
              <a:t>Eventuell avsnittsskiljare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3E36C7E-31EC-EA42-8093-3A5CC9BBD5CF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8514" cy="48744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D6E5099-FD98-1849-A259-F4D2687F2C84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-1"/>
            <a:ext cx="9144000" cy="5143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B26E4D7-1F89-6A4C-92DF-2199B8983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543" y="1347616"/>
            <a:ext cx="2182914" cy="24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6472B8C-B6F4-3A45-A789-B5338F1E8A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8E263007-8D3D-944B-AB64-9A6C57BD34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6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FC69DC0-63CA-DD48-A887-60482F3DA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3535742-7907-FD47-9A39-B62C083D9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7B18744-ACA4-B641-AB2E-A2DD024B7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19700F0A-1B82-6148-894D-AC9E3E52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-3644" y="0"/>
            <a:ext cx="9147644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B974FAB-C114-7D4E-95E3-041B80E815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F18E77E2-C055-F74A-8DA1-9FD9105AE6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983122AD-17F8-E243-9A51-964E39B846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91BFDA1-F923-E24B-ADBC-B2A00019B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4219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87AD2F2-495D-4B45-ABB8-C2A8341096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/>
              <a:t>med bara text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A4585BC-9ED5-AD4F-BA58-4B1AF65FA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4FEEC824-4D39-D746-B16B-D3DA0F0F72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29D372C-FB37-CB44-9727-CF640C1E82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7EEAA07-5705-E446-B57C-72300839DA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A754ACE9-B772-7543-B22B-D56101A25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0F2C645-DCC0-7549-A821-4B84EA3387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3F1CDC4-2D59-204A-8B12-C9CB46474A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276E592-9841-354B-99AC-D9F52EEB2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8ABCB03-02A1-D54F-8499-77554EEB9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652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4B1815E-14B3-D54A-A115-F4BE247F0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DEF30F4-F4AE-0248-B8E1-99757A1AE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36"/>
            <a:ext cx="9144000" cy="4248464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058B8EBA-F403-F04D-A805-419D004D4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C36594A-428B-154B-8FFA-A49EBDDC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35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FF2DDDE-1DBF-A540-853C-439CD30CE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4942CCF-21AB-374E-8ED2-E73F32D3F9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012C9A5-2757-3F4E-8E21-7F9902E3F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596BA6C-E4ED-A84A-BBDB-459887CCD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78A8F5E-D32B-A34A-B4B6-629A27A4D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0F1F97F-188A-B64A-B435-A17A39957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2AD37D8A-1286-5C46-A7BA-E54B6C1407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9FEAC39-DD05-2643-9F3A-C160DC831F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8F3DE9FE-4D01-DA48-B625-B0ECCCD4D9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10236" y="0"/>
            <a:ext cx="4638278" cy="4869577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E20523CD-A398-2F4A-8B0F-CCEDAC046A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ED1F0D8-5F92-AA4D-9CD4-6E5EB976B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548A2980-9D9A-8442-8C11-2F229750427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629150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404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404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B2DC4444-650E-4344-A426-BB834140CC1F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C74E9252-D665-FA49-BD68-D7E7BEEF7CB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843808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059832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0A06245-C507-C54E-A4C3-AC9771B3BD7B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832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vänster</a:t>
            </a:r>
          </a:p>
        </p:txBody>
      </p: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7C378A05-A038-0A4D-8414-CE595E03D04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00192" y="0"/>
            <a:ext cx="2848322" cy="48695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01DDE13-6366-8E4C-AA5E-D0F663E1BB70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höger</a:t>
            </a:r>
          </a:p>
        </p:txBody>
      </p: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8">
            <a:extLst>
              <a:ext uri="{FF2B5EF4-FFF2-40B4-BE49-F238E27FC236}">
                <a16:creationId xmlns:a16="http://schemas.microsoft.com/office/drawing/2014/main" id="{FFC90C95-409D-D54A-B3C8-F54ECF09C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0000" y="0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8">
            <a:extLst>
              <a:ext uri="{FF2B5EF4-FFF2-40B4-BE49-F238E27FC236}">
                <a16:creationId xmlns:a16="http://schemas.microsoft.com/office/drawing/2014/main" id="{7A4F8B4C-729F-7449-B3FE-AEBAD625873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300000" y="2493692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A7FD089-7BB1-0048-B2A7-739201C9253A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två bilder till höger</a:t>
            </a:r>
          </a:p>
        </p:txBody>
      </p: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23528" y="1635646"/>
            <a:ext cx="4248472" cy="2952327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267494"/>
            <a:ext cx="4176464" cy="4320479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817855-8625-104D-97BB-CB130A7A8159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208E1CC5-BCD0-0A4E-B594-ECC2EA17A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4248472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Sida för text och grafik</a:t>
            </a:r>
          </a:p>
        </p:txBody>
      </p: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Helsida</a:t>
            </a:r>
            <a:r>
              <a:rPr lang="en-GB" noProof="0"/>
              <a:t>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grafik</a:t>
            </a:r>
            <a:r>
              <a:rPr lang="sv-SE"/>
              <a:t>, med eller utan rubrik</a:t>
            </a:r>
            <a:endParaRPr lang="en-GB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203563"/>
            <a:ext cx="4176464" cy="339683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203563"/>
            <a:ext cx="4176464" cy="339683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278BD17-F1BC-974A-B38D-F7BF41120D32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3843"/>
            <a:ext cx="85689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47614"/>
            <a:ext cx="856895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486972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accent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>
              <a:solidFill>
                <a:schemeClr val="accent2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accent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725" r:id="rId16"/>
    <p:sldLayoutId id="2147483731" r:id="rId17"/>
    <p:sldLayoutId id="2147483744" r:id="rId18"/>
    <p:sldLayoutId id="2147483732" r:id="rId19"/>
    <p:sldLayoutId id="2147483745" r:id="rId20"/>
    <p:sldLayoutId id="2147483733" r:id="rId21"/>
    <p:sldLayoutId id="2147483734" r:id="rId22"/>
    <p:sldLayoutId id="2147483746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UETS@naturvardsverket.se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80E5F96-4C86-F94F-B9CE-C1CECB160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84" y="1347614"/>
            <a:ext cx="7317432" cy="3374876"/>
          </a:xfrm>
        </p:spPr>
        <p:txBody>
          <a:bodyPr/>
          <a:lstStyle/>
          <a:p>
            <a:br>
              <a:rPr lang="sv-SE" sz="4400"/>
            </a:br>
            <a:r>
              <a:rPr lang="sv-SE" sz="4400"/>
              <a:t>VU-dagen</a:t>
            </a:r>
            <a:br>
              <a:rPr lang="sv-SE"/>
            </a:br>
            <a:r>
              <a:rPr lang="sv-SE"/>
              <a:t>Gratis tilldelning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9D07EFE5-A0ED-BFBD-5EC8-8671EB6EEDFB}"/>
              </a:ext>
            </a:extLst>
          </p:cNvPr>
          <p:cNvSpPr txBox="1">
            <a:spLocks/>
          </p:cNvSpPr>
          <p:nvPr/>
        </p:nvSpPr>
        <p:spPr>
          <a:xfrm>
            <a:off x="-1" y="4587974"/>
            <a:ext cx="2499041" cy="5029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tx2"/>
                </a:solidFill>
              </a:rPr>
              <a:t>7 November 2024</a:t>
            </a:r>
          </a:p>
        </p:txBody>
      </p:sp>
    </p:spTree>
    <p:extLst>
      <p:ext uri="{BB962C8B-B14F-4D97-AF65-F5344CB8AC3E}">
        <p14:creationId xmlns:p14="http://schemas.microsoft.com/office/powerpoint/2010/main" val="8945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22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093F4F0-B961-D645-C146-FEEB8AFD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E031FF4-7B68-2CC5-4B38-2C0BCEA3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1934BCE-3812-91EA-2DC5-74693F9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6176926-BC3D-FB5A-86CA-3B532F8BAB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203563"/>
            <a:ext cx="6206533" cy="25306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sv-SE" dirty="0"/>
              <a:t>NIMs-process och beslut om tilldelning 2026-2030</a:t>
            </a:r>
          </a:p>
          <a:p>
            <a:pPr marL="342900" indent="-342900">
              <a:buAutoNum type="arabicPeriod"/>
            </a:pPr>
            <a:r>
              <a:rPr lang="sv-SE" dirty="0">
                <a:cs typeface="Arial"/>
              </a:rPr>
              <a:t>Reviderad verksamhetsnivåändringsförordning RALC</a:t>
            </a:r>
          </a:p>
          <a:p>
            <a:pPr marL="342900" indent="-342900">
              <a:buAutoNum type="arabicPeriod"/>
            </a:pPr>
            <a:r>
              <a:rPr lang="sv-SE" dirty="0">
                <a:cs typeface="Arial"/>
              </a:rPr>
              <a:t>Uppdatering av ÖMP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676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F242EDD-26A2-CDB0-28B4-963B492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61C0586-FAB4-5759-6C8F-AB2BD86C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1D73352-F17E-DE7A-503C-77F8E8EB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NIMs-process</a:t>
            </a:r>
            <a:r>
              <a:rPr lang="sv-SE" sz="3200" b="1"/>
              <a:t> </a:t>
            </a:r>
            <a:r>
              <a:rPr lang="sv-SE" sz="3200"/>
              <a:t>och beslut om tilldelning 2026-2030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C6B506D4-431F-38ED-77F3-A792B74199DA}"/>
              </a:ext>
            </a:extLst>
          </p:cNvPr>
          <p:cNvSpPr/>
          <p:nvPr/>
        </p:nvSpPr>
        <p:spPr>
          <a:xfrm>
            <a:off x="6893215" y="1483967"/>
            <a:ext cx="1589041" cy="1385296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2"/>
                </a:solidFill>
              </a:rPr>
              <a:t>NV:s beslut om tilldelning 2026-2030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66CAEBC9-7E49-DA2B-A2B3-0958172F26B3}"/>
              </a:ext>
            </a:extLst>
          </p:cNvPr>
          <p:cNvSpPr/>
          <p:nvPr/>
        </p:nvSpPr>
        <p:spPr>
          <a:xfrm>
            <a:off x="4827014" y="1436193"/>
            <a:ext cx="1561027" cy="1374092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2"/>
                </a:solidFill>
              </a:rPr>
              <a:t>KOM:s beslut om NIMs 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B6878367-C9FA-59D0-11D9-2F0A1F6F6278}"/>
              </a:ext>
            </a:extLst>
          </p:cNvPr>
          <p:cNvSpPr/>
          <p:nvPr/>
        </p:nvSpPr>
        <p:spPr>
          <a:xfrm>
            <a:off x="2783672" y="1444871"/>
            <a:ext cx="1538168" cy="1374091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KOM granskar NIMs</a:t>
            </a:r>
          </a:p>
        </p:txBody>
      </p:sp>
      <p:sp>
        <p:nvSpPr>
          <p:cNvPr id="9" name="Freeform: Shape 22" descr="timeline ">
            <a:extLst>
              <a:ext uri="{FF2B5EF4-FFF2-40B4-BE49-F238E27FC236}">
                <a16:creationId xmlns:a16="http://schemas.microsoft.com/office/drawing/2014/main" id="{E52971E5-D10B-390A-8CEE-A83BB6FFAA49}"/>
              </a:ext>
            </a:extLst>
          </p:cNvPr>
          <p:cNvSpPr/>
          <p:nvPr/>
        </p:nvSpPr>
        <p:spPr>
          <a:xfrm flipH="1" flipV="1">
            <a:off x="431540" y="1318590"/>
            <a:ext cx="8280920" cy="1917944"/>
          </a:xfrm>
          <a:custGeom>
            <a:avLst/>
            <a:gdLst>
              <a:gd name="connsiteX0" fmla="*/ 1192508 w 9252295"/>
              <a:gd name="connsiteY0" fmla="*/ 2410190 h 2410190"/>
              <a:gd name="connsiteX1" fmla="*/ 0 w 9252295"/>
              <a:gd name="connsiteY1" fmla="*/ 1217682 h 2410190"/>
              <a:gd name="connsiteX2" fmla="*/ 1107 w 9252295"/>
              <a:gd name="connsiteY2" fmla="*/ 1206703 h 2410190"/>
              <a:gd name="connsiteX3" fmla="*/ 96158 w 9252295"/>
              <a:gd name="connsiteY3" fmla="*/ 1206703 h 2410190"/>
              <a:gd name="connsiteX4" fmla="*/ 95051 w 9252295"/>
              <a:gd name="connsiteY4" fmla="*/ 1217682 h 2410190"/>
              <a:gd name="connsiteX5" fmla="*/ 1192508 w 9252295"/>
              <a:gd name="connsiteY5" fmla="*/ 2315139 h 2410190"/>
              <a:gd name="connsiteX6" fmla="*/ 2289965 w 9252295"/>
              <a:gd name="connsiteY6" fmla="*/ 1217682 h 2410190"/>
              <a:gd name="connsiteX7" fmla="*/ 2289554 w 9252295"/>
              <a:gd name="connsiteY7" fmla="*/ 1209531 h 2410190"/>
              <a:gd name="connsiteX8" fmla="*/ 2290085 w 9252295"/>
              <a:gd name="connsiteY8" fmla="*/ 1209531 h 2410190"/>
              <a:gd name="connsiteX9" fmla="*/ 2295831 w 9252295"/>
              <a:gd name="connsiteY9" fmla="*/ 1095755 h 2410190"/>
              <a:gd name="connsiteX10" fmla="*/ 3482182 w 9252295"/>
              <a:gd name="connsiteY10" fmla="*/ 25174 h 2410190"/>
              <a:gd name="connsiteX11" fmla="*/ 4668533 w 9252295"/>
              <a:gd name="connsiteY11" fmla="*/ 1095755 h 2410190"/>
              <a:gd name="connsiteX12" fmla="*/ 4674278 w 9252295"/>
              <a:gd name="connsiteY12" fmla="*/ 1209531 h 2410190"/>
              <a:gd name="connsiteX13" fmla="*/ 4673516 w 9252295"/>
              <a:gd name="connsiteY13" fmla="*/ 1209531 h 2410190"/>
              <a:gd name="connsiteX14" fmla="*/ 4678322 w 9252295"/>
              <a:gd name="connsiteY14" fmla="*/ 1304717 h 2410190"/>
              <a:gd name="connsiteX15" fmla="*/ 5770114 w 9252295"/>
              <a:gd name="connsiteY15" fmla="*/ 2289966 h 2410190"/>
              <a:gd name="connsiteX16" fmla="*/ 6861904 w 9252295"/>
              <a:gd name="connsiteY16" fmla="*/ 1304717 h 2410190"/>
              <a:gd name="connsiteX17" fmla="*/ 6867159 w 9252295"/>
              <a:gd name="connsiteY17" fmla="*/ 1200660 h 2410190"/>
              <a:gd name="connsiteX18" fmla="*/ 6867690 w 9252295"/>
              <a:gd name="connsiteY18" fmla="*/ 1200660 h 2410190"/>
              <a:gd name="connsiteX19" fmla="*/ 6867279 w 9252295"/>
              <a:gd name="connsiteY19" fmla="*/ 1192508 h 2410190"/>
              <a:gd name="connsiteX20" fmla="*/ 8059787 w 9252295"/>
              <a:gd name="connsiteY20" fmla="*/ 0 h 2410190"/>
              <a:gd name="connsiteX21" fmla="*/ 9252295 w 9252295"/>
              <a:gd name="connsiteY21" fmla="*/ 1192508 h 2410190"/>
              <a:gd name="connsiteX22" fmla="*/ 9251964 w 9252295"/>
              <a:gd name="connsiteY22" fmla="*/ 1195794 h 2410190"/>
              <a:gd name="connsiteX23" fmla="*/ 9156913 w 9252295"/>
              <a:gd name="connsiteY23" fmla="*/ 1195794 h 2410190"/>
              <a:gd name="connsiteX24" fmla="*/ 9157244 w 9252295"/>
              <a:gd name="connsiteY24" fmla="*/ 1192508 h 2410190"/>
              <a:gd name="connsiteX25" fmla="*/ 8059787 w 9252295"/>
              <a:gd name="connsiteY25" fmla="*/ 95051 h 2410190"/>
              <a:gd name="connsiteX26" fmla="*/ 6962330 w 9252295"/>
              <a:gd name="connsiteY26" fmla="*/ 1192508 h 2410190"/>
              <a:gd name="connsiteX27" fmla="*/ 6962741 w 9252295"/>
              <a:gd name="connsiteY27" fmla="*/ 1200660 h 2410190"/>
              <a:gd name="connsiteX28" fmla="*/ 6962209 w 9252295"/>
              <a:gd name="connsiteY28" fmla="*/ 1200660 h 2410190"/>
              <a:gd name="connsiteX29" fmla="*/ 6956464 w 9252295"/>
              <a:gd name="connsiteY29" fmla="*/ 1314435 h 2410190"/>
              <a:gd name="connsiteX30" fmla="*/ 5770114 w 9252295"/>
              <a:gd name="connsiteY30" fmla="*/ 2385016 h 2410190"/>
              <a:gd name="connsiteX31" fmla="*/ 4583763 w 9252295"/>
              <a:gd name="connsiteY31" fmla="*/ 1314435 h 2410190"/>
              <a:gd name="connsiteX32" fmla="*/ 4578017 w 9252295"/>
              <a:gd name="connsiteY32" fmla="*/ 1200660 h 2410190"/>
              <a:gd name="connsiteX33" fmla="*/ 4578780 w 9252295"/>
              <a:gd name="connsiteY33" fmla="*/ 1200660 h 2410190"/>
              <a:gd name="connsiteX34" fmla="*/ 4573974 w 9252295"/>
              <a:gd name="connsiteY34" fmla="*/ 1105474 h 2410190"/>
              <a:gd name="connsiteX35" fmla="*/ 3482182 w 9252295"/>
              <a:gd name="connsiteY35" fmla="*/ 120225 h 2410190"/>
              <a:gd name="connsiteX36" fmla="*/ 2390391 w 9252295"/>
              <a:gd name="connsiteY36" fmla="*/ 1105474 h 2410190"/>
              <a:gd name="connsiteX37" fmla="*/ 2385136 w 9252295"/>
              <a:gd name="connsiteY37" fmla="*/ 1209531 h 2410190"/>
              <a:gd name="connsiteX38" fmla="*/ 2384604 w 9252295"/>
              <a:gd name="connsiteY38" fmla="*/ 1209531 h 2410190"/>
              <a:gd name="connsiteX39" fmla="*/ 2385016 w 9252295"/>
              <a:gd name="connsiteY39" fmla="*/ 1217682 h 2410190"/>
              <a:gd name="connsiteX40" fmla="*/ 1192508 w 9252295"/>
              <a:gd name="connsiteY40" fmla="*/ 2410190 h 24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52295" h="2410190">
                <a:moveTo>
                  <a:pt x="1192508" y="2410190"/>
                </a:moveTo>
                <a:cubicBezTo>
                  <a:pt x="533904" y="2410190"/>
                  <a:pt x="0" y="1876286"/>
                  <a:pt x="0" y="1217682"/>
                </a:cubicBezTo>
                <a:lnTo>
                  <a:pt x="1107" y="1206703"/>
                </a:lnTo>
                <a:lnTo>
                  <a:pt x="96158" y="1206703"/>
                </a:lnTo>
                <a:lnTo>
                  <a:pt x="95051" y="1217682"/>
                </a:lnTo>
                <a:cubicBezTo>
                  <a:pt x="95051" y="1823791"/>
                  <a:pt x="586400" y="2315139"/>
                  <a:pt x="1192508" y="2315139"/>
                </a:cubicBezTo>
                <a:cubicBezTo>
                  <a:pt x="1798616" y="2315139"/>
                  <a:pt x="2289965" y="1823791"/>
                  <a:pt x="2289965" y="1217682"/>
                </a:cubicBezTo>
                <a:lnTo>
                  <a:pt x="2289554" y="1209531"/>
                </a:lnTo>
                <a:lnTo>
                  <a:pt x="2290085" y="1209531"/>
                </a:lnTo>
                <a:lnTo>
                  <a:pt x="2295831" y="1095755"/>
                </a:lnTo>
                <a:cubicBezTo>
                  <a:pt x="2356899" y="494427"/>
                  <a:pt x="2864742" y="25174"/>
                  <a:pt x="3482182" y="25174"/>
                </a:cubicBezTo>
                <a:cubicBezTo>
                  <a:pt x="4099623" y="25174"/>
                  <a:pt x="4607465" y="494427"/>
                  <a:pt x="4668533" y="1095755"/>
                </a:cubicBezTo>
                <a:lnTo>
                  <a:pt x="4674278" y="1209531"/>
                </a:lnTo>
                <a:lnTo>
                  <a:pt x="4673516" y="1209531"/>
                </a:lnTo>
                <a:lnTo>
                  <a:pt x="4678322" y="1304717"/>
                </a:lnTo>
                <a:cubicBezTo>
                  <a:pt x="4734523" y="1858116"/>
                  <a:pt x="5201886" y="2289966"/>
                  <a:pt x="5770114" y="2289966"/>
                </a:cubicBezTo>
                <a:cubicBezTo>
                  <a:pt x="6338340" y="2289966"/>
                  <a:pt x="6805704" y="1858116"/>
                  <a:pt x="6861904" y="1304717"/>
                </a:cubicBezTo>
                <a:lnTo>
                  <a:pt x="6867159" y="1200660"/>
                </a:lnTo>
                <a:lnTo>
                  <a:pt x="6867690" y="1200660"/>
                </a:lnTo>
                <a:lnTo>
                  <a:pt x="6867279" y="1192508"/>
                </a:lnTo>
                <a:cubicBezTo>
                  <a:pt x="6867279" y="533905"/>
                  <a:pt x="7401183" y="0"/>
                  <a:pt x="8059787" y="0"/>
                </a:cubicBezTo>
                <a:cubicBezTo>
                  <a:pt x="8718390" y="0"/>
                  <a:pt x="9252295" y="533905"/>
                  <a:pt x="9252295" y="1192508"/>
                </a:cubicBezTo>
                <a:lnTo>
                  <a:pt x="9251964" y="1195794"/>
                </a:lnTo>
                <a:lnTo>
                  <a:pt x="9156913" y="1195794"/>
                </a:lnTo>
                <a:lnTo>
                  <a:pt x="9157244" y="1192508"/>
                </a:lnTo>
                <a:cubicBezTo>
                  <a:pt x="9157244" y="586400"/>
                  <a:pt x="8665895" y="95051"/>
                  <a:pt x="8059787" y="95051"/>
                </a:cubicBezTo>
                <a:cubicBezTo>
                  <a:pt x="7453679" y="95051"/>
                  <a:pt x="6962330" y="586400"/>
                  <a:pt x="6962330" y="1192508"/>
                </a:cubicBezTo>
                <a:lnTo>
                  <a:pt x="6962741" y="1200660"/>
                </a:lnTo>
                <a:lnTo>
                  <a:pt x="6962209" y="1200660"/>
                </a:lnTo>
                <a:lnTo>
                  <a:pt x="6956464" y="1314435"/>
                </a:lnTo>
                <a:cubicBezTo>
                  <a:pt x="6895396" y="1915764"/>
                  <a:pt x="6387554" y="2385016"/>
                  <a:pt x="5770114" y="2385016"/>
                </a:cubicBezTo>
                <a:cubicBezTo>
                  <a:pt x="5152672" y="2385016"/>
                  <a:pt x="4644831" y="1915764"/>
                  <a:pt x="4583763" y="1314435"/>
                </a:cubicBezTo>
                <a:lnTo>
                  <a:pt x="4578017" y="1200660"/>
                </a:lnTo>
                <a:lnTo>
                  <a:pt x="4578780" y="1200660"/>
                </a:lnTo>
                <a:lnTo>
                  <a:pt x="4573974" y="1105474"/>
                </a:lnTo>
                <a:cubicBezTo>
                  <a:pt x="4517772" y="552075"/>
                  <a:pt x="4050409" y="120225"/>
                  <a:pt x="3482182" y="120225"/>
                </a:cubicBezTo>
                <a:cubicBezTo>
                  <a:pt x="2913956" y="120225"/>
                  <a:pt x="2446592" y="552075"/>
                  <a:pt x="2390391" y="1105474"/>
                </a:cubicBezTo>
                <a:lnTo>
                  <a:pt x="2385136" y="1209531"/>
                </a:lnTo>
                <a:lnTo>
                  <a:pt x="2384604" y="1209531"/>
                </a:lnTo>
                <a:lnTo>
                  <a:pt x="2385016" y="1217682"/>
                </a:lnTo>
                <a:cubicBezTo>
                  <a:pt x="2385016" y="1876286"/>
                  <a:pt x="1851111" y="2410190"/>
                  <a:pt x="1192508" y="241019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5B50C41A-9E60-7BCD-47BF-94BC8C523DC6}"/>
              </a:ext>
            </a:extLst>
          </p:cNvPr>
          <p:cNvSpPr/>
          <p:nvPr/>
        </p:nvSpPr>
        <p:spPr>
          <a:xfrm>
            <a:off x="724084" y="1483967"/>
            <a:ext cx="1538168" cy="1374091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NIMs inlämning till KOM </a:t>
            </a:r>
          </a:p>
        </p:txBody>
      </p:sp>
      <p:sp>
        <p:nvSpPr>
          <p:cNvPr id="11" name="Oval 2" descr="timeline endpoints">
            <a:extLst>
              <a:ext uri="{FF2B5EF4-FFF2-40B4-BE49-F238E27FC236}">
                <a16:creationId xmlns:a16="http://schemas.microsoft.com/office/drawing/2014/main" id="{2B276E04-5390-E6EA-79AC-0B9061B1070F}"/>
              </a:ext>
            </a:extLst>
          </p:cNvPr>
          <p:cNvSpPr/>
          <p:nvPr/>
        </p:nvSpPr>
        <p:spPr>
          <a:xfrm>
            <a:off x="346092" y="1828096"/>
            <a:ext cx="196436" cy="1911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20A472"/>
              </a:solidFill>
            </a:endParaRPr>
          </a:p>
        </p:txBody>
      </p:sp>
      <p:sp>
        <p:nvSpPr>
          <p:cNvPr id="12" name="Oval 2" descr="timeline endpoints">
            <a:extLst>
              <a:ext uri="{FF2B5EF4-FFF2-40B4-BE49-F238E27FC236}">
                <a16:creationId xmlns:a16="http://schemas.microsoft.com/office/drawing/2014/main" id="{8A04442A-A243-DF21-0213-BEAAA308482C}"/>
              </a:ext>
            </a:extLst>
          </p:cNvPr>
          <p:cNvSpPr/>
          <p:nvPr/>
        </p:nvSpPr>
        <p:spPr>
          <a:xfrm>
            <a:off x="8550416" y="1884704"/>
            <a:ext cx="196436" cy="1911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20A472"/>
              </a:solidFill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B05DBA5-0641-960C-6C0A-CDEC0417FB53}"/>
              </a:ext>
            </a:extLst>
          </p:cNvPr>
          <p:cNvSpPr txBox="1">
            <a:spLocks/>
          </p:cNvSpPr>
          <p:nvPr/>
        </p:nvSpPr>
        <p:spPr>
          <a:xfrm>
            <a:off x="810473" y="3480838"/>
            <a:ext cx="2294152" cy="335157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n w="0">
                  <a:solidFill>
                    <a:schemeClr val="bg2">
                      <a:lumMod val="95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1400" b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  <a:t>30/9, 2024 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4BF27C0-4BDA-6625-31B5-C855F4F9D532}"/>
              </a:ext>
            </a:extLst>
          </p:cNvPr>
          <p:cNvSpPr txBox="1">
            <a:spLocks/>
          </p:cNvSpPr>
          <p:nvPr/>
        </p:nvSpPr>
        <p:spPr>
          <a:xfrm>
            <a:off x="5040987" y="3562019"/>
            <a:ext cx="1728192" cy="335157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a:rPr>
              <a:t>K4, 2025</a:t>
            </a:r>
            <a:br>
              <a:rPr lang="en-US" sz="1400" dirty="0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a:rPr>
            </a:br>
            <a:br>
              <a:rPr lang="en-US" sz="1400" dirty="0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a:rPr>
            </a:br>
            <a:r>
              <a:rPr lang="en-US" sz="1000" i="1" dirty="0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a:rPr>
              <a:t>Överklagande av NIMs-</a:t>
            </a:r>
            <a:r>
              <a:rPr lang="en-US" sz="1000" i="1" dirty="0" err="1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a:rPr>
              <a:t>beslut</a:t>
            </a:r>
            <a:r>
              <a:rPr lang="en-US" sz="1000" i="1" dirty="0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a:rPr>
              <a:t> handläggs av EU Tribunalen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D7D6FB32-CE0E-39FB-9205-1E311D9E7054}"/>
              </a:ext>
            </a:extLst>
          </p:cNvPr>
          <p:cNvSpPr txBox="1">
            <a:spLocks/>
          </p:cNvSpPr>
          <p:nvPr/>
        </p:nvSpPr>
        <p:spPr>
          <a:xfrm>
            <a:off x="2783672" y="3542151"/>
            <a:ext cx="2012308" cy="27384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  <a:t>Pågår</a:t>
            </a:r>
            <a:br>
              <a:rPr lang="en-US" sz="2000" dirty="0">
                <a:ln w="0">
                  <a:solidFill>
                    <a:schemeClr val="bg2">
                      <a:lumMod val="95000"/>
                    </a:schemeClr>
                  </a:solidFill>
                </a:ln>
                <a:solidFill>
                  <a:schemeClr val="accent1"/>
                </a:solidFill>
              </a:rPr>
            </a:br>
            <a:r>
              <a:rPr lang="en-US" sz="1400" i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  <a:t>1</a:t>
            </a:r>
            <a:r>
              <a:rPr lang="en-US" sz="1200" i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  <a:t>. Fullständighet</a:t>
            </a:r>
            <a:br>
              <a:rPr lang="en-US" sz="1200" i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</a:br>
            <a:r>
              <a:rPr lang="en-US" sz="1200" i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  <a:t>2. Konsistens</a:t>
            </a:r>
          </a:p>
          <a:p>
            <a:pPr marL="0" indent="0">
              <a:buNone/>
            </a:pPr>
            <a:r>
              <a:rPr lang="en-US" sz="1200" i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  <a:t>3. Specifika granskningar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39B1ADE-0CD2-6F94-031E-C14DD4A08150}"/>
              </a:ext>
            </a:extLst>
          </p:cNvPr>
          <p:cNvSpPr txBox="1">
            <a:spLocks/>
          </p:cNvSpPr>
          <p:nvPr/>
        </p:nvSpPr>
        <p:spPr>
          <a:xfrm>
            <a:off x="7208169" y="3522315"/>
            <a:ext cx="1935831" cy="335157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</a:rPr>
              <a:t>K1-2, 2026</a:t>
            </a:r>
          </a:p>
        </p:txBody>
      </p:sp>
    </p:spTree>
    <p:extLst>
      <p:ext uri="{BB962C8B-B14F-4D97-AF65-F5344CB8AC3E}">
        <p14:creationId xmlns:p14="http://schemas.microsoft.com/office/powerpoint/2010/main" val="216364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F242EDD-26A2-CDB0-28B4-963B492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61C0586-FAB4-5759-6C8F-AB2BD86C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1D73352-F17E-DE7A-503C-77F8E8EB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Tilldelning 2026-2030</a:t>
            </a:r>
            <a:endParaRPr lang="sv-SE" dirty="0"/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C6B506D4-431F-38ED-77F3-A792B74199DA}"/>
              </a:ext>
            </a:extLst>
          </p:cNvPr>
          <p:cNvSpPr/>
          <p:nvPr/>
        </p:nvSpPr>
        <p:spPr>
          <a:xfrm>
            <a:off x="6835081" y="1775704"/>
            <a:ext cx="1791931" cy="1385296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2"/>
                </a:solidFill>
              </a:rPr>
              <a:t>1:a VNR  </a:t>
            </a:r>
            <a:r>
              <a:rPr lang="en-US" sz="1000" b="1" dirty="0">
                <a:solidFill>
                  <a:schemeClr val="tx2"/>
                </a:solidFill>
              </a:rPr>
              <a:t>tilldelningsperiod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2026-2030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66CAEBC9-7E49-DA2B-A2B3-0958172F26B3}"/>
              </a:ext>
            </a:extLst>
          </p:cNvPr>
          <p:cNvSpPr/>
          <p:nvPr/>
        </p:nvSpPr>
        <p:spPr>
          <a:xfrm>
            <a:off x="4916306" y="1796518"/>
            <a:ext cx="1674194" cy="1374092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2"/>
                </a:solidFill>
              </a:rPr>
              <a:t>NV:s beslut om tilldelning 2026-2030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B6878367-C9FA-59D0-11D9-2F0A1F6F6278}"/>
              </a:ext>
            </a:extLst>
          </p:cNvPr>
          <p:cNvSpPr/>
          <p:nvPr/>
        </p:nvSpPr>
        <p:spPr>
          <a:xfrm>
            <a:off x="2882220" y="1761451"/>
            <a:ext cx="1538168" cy="1374091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Beslut om CSCF</a:t>
            </a:r>
          </a:p>
        </p:txBody>
      </p:sp>
      <p:sp>
        <p:nvSpPr>
          <p:cNvPr id="9" name="Freeform: Shape 22" descr="timeline ">
            <a:extLst>
              <a:ext uri="{FF2B5EF4-FFF2-40B4-BE49-F238E27FC236}">
                <a16:creationId xmlns:a16="http://schemas.microsoft.com/office/drawing/2014/main" id="{E52971E5-D10B-390A-8CEE-A83BB6FFAA49}"/>
              </a:ext>
            </a:extLst>
          </p:cNvPr>
          <p:cNvSpPr/>
          <p:nvPr/>
        </p:nvSpPr>
        <p:spPr>
          <a:xfrm flipH="1" flipV="1">
            <a:off x="516988" y="1535941"/>
            <a:ext cx="8280920" cy="1917944"/>
          </a:xfrm>
          <a:custGeom>
            <a:avLst/>
            <a:gdLst>
              <a:gd name="connsiteX0" fmla="*/ 1192508 w 9252295"/>
              <a:gd name="connsiteY0" fmla="*/ 2410190 h 2410190"/>
              <a:gd name="connsiteX1" fmla="*/ 0 w 9252295"/>
              <a:gd name="connsiteY1" fmla="*/ 1217682 h 2410190"/>
              <a:gd name="connsiteX2" fmla="*/ 1107 w 9252295"/>
              <a:gd name="connsiteY2" fmla="*/ 1206703 h 2410190"/>
              <a:gd name="connsiteX3" fmla="*/ 96158 w 9252295"/>
              <a:gd name="connsiteY3" fmla="*/ 1206703 h 2410190"/>
              <a:gd name="connsiteX4" fmla="*/ 95051 w 9252295"/>
              <a:gd name="connsiteY4" fmla="*/ 1217682 h 2410190"/>
              <a:gd name="connsiteX5" fmla="*/ 1192508 w 9252295"/>
              <a:gd name="connsiteY5" fmla="*/ 2315139 h 2410190"/>
              <a:gd name="connsiteX6" fmla="*/ 2289965 w 9252295"/>
              <a:gd name="connsiteY6" fmla="*/ 1217682 h 2410190"/>
              <a:gd name="connsiteX7" fmla="*/ 2289554 w 9252295"/>
              <a:gd name="connsiteY7" fmla="*/ 1209531 h 2410190"/>
              <a:gd name="connsiteX8" fmla="*/ 2290085 w 9252295"/>
              <a:gd name="connsiteY8" fmla="*/ 1209531 h 2410190"/>
              <a:gd name="connsiteX9" fmla="*/ 2295831 w 9252295"/>
              <a:gd name="connsiteY9" fmla="*/ 1095755 h 2410190"/>
              <a:gd name="connsiteX10" fmla="*/ 3482182 w 9252295"/>
              <a:gd name="connsiteY10" fmla="*/ 25174 h 2410190"/>
              <a:gd name="connsiteX11" fmla="*/ 4668533 w 9252295"/>
              <a:gd name="connsiteY11" fmla="*/ 1095755 h 2410190"/>
              <a:gd name="connsiteX12" fmla="*/ 4674278 w 9252295"/>
              <a:gd name="connsiteY12" fmla="*/ 1209531 h 2410190"/>
              <a:gd name="connsiteX13" fmla="*/ 4673516 w 9252295"/>
              <a:gd name="connsiteY13" fmla="*/ 1209531 h 2410190"/>
              <a:gd name="connsiteX14" fmla="*/ 4678322 w 9252295"/>
              <a:gd name="connsiteY14" fmla="*/ 1304717 h 2410190"/>
              <a:gd name="connsiteX15" fmla="*/ 5770114 w 9252295"/>
              <a:gd name="connsiteY15" fmla="*/ 2289966 h 2410190"/>
              <a:gd name="connsiteX16" fmla="*/ 6861904 w 9252295"/>
              <a:gd name="connsiteY16" fmla="*/ 1304717 h 2410190"/>
              <a:gd name="connsiteX17" fmla="*/ 6867159 w 9252295"/>
              <a:gd name="connsiteY17" fmla="*/ 1200660 h 2410190"/>
              <a:gd name="connsiteX18" fmla="*/ 6867690 w 9252295"/>
              <a:gd name="connsiteY18" fmla="*/ 1200660 h 2410190"/>
              <a:gd name="connsiteX19" fmla="*/ 6867279 w 9252295"/>
              <a:gd name="connsiteY19" fmla="*/ 1192508 h 2410190"/>
              <a:gd name="connsiteX20" fmla="*/ 8059787 w 9252295"/>
              <a:gd name="connsiteY20" fmla="*/ 0 h 2410190"/>
              <a:gd name="connsiteX21" fmla="*/ 9252295 w 9252295"/>
              <a:gd name="connsiteY21" fmla="*/ 1192508 h 2410190"/>
              <a:gd name="connsiteX22" fmla="*/ 9251964 w 9252295"/>
              <a:gd name="connsiteY22" fmla="*/ 1195794 h 2410190"/>
              <a:gd name="connsiteX23" fmla="*/ 9156913 w 9252295"/>
              <a:gd name="connsiteY23" fmla="*/ 1195794 h 2410190"/>
              <a:gd name="connsiteX24" fmla="*/ 9157244 w 9252295"/>
              <a:gd name="connsiteY24" fmla="*/ 1192508 h 2410190"/>
              <a:gd name="connsiteX25" fmla="*/ 8059787 w 9252295"/>
              <a:gd name="connsiteY25" fmla="*/ 95051 h 2410190"/>
              <a:gd name="connsiteX26" fmla="*/ 6962330 w 9252295"/>
              <a:gd name="connsiteY26" fmla="*/ 1192508 h 2410190"/>
              <a:gd name="connsiteX27" fmla="*/ 6962741 w 9252295"/>
              <a:gd name="connsiteY27" fmla="*/ 1200660 h 2410190"/>
              <a:gd name="connsiteX28" fmla="*/ 6962209 w 9252295"/>
              <a:gd name="connsiteY28" fmla="*/ 1200660 h 2410190"/>
              <a:gd name="connsiteX29" fmla="*/ 6956464 w 9252295"/>
              <a:gd name="connsiteY29" fmla="*/ 1314435 h 2410190"/>
              <a:gd name="connsiteX30" fmla="*/ 5770114 w 9252295"/>
              <a:gd name="connsiteY30" fmla="*/ 2385016 h 2410190"/>
              <a:gd name="connsiteX31" fmla="*/ 4583763 w 9252295"/>
              <a:gd name="connsiteY31" fmla="*/ 1314435 h 2410190"/>
              <a:gd name="connsiteX32" fmla="*/ 4578017 w 9252295"/>
              <a:gd name="connsiteY32" fmla="*/ 1200660 h 2410190"/>
              <a:gd name="connsiteX33" fmla="*/ 4578780 w 9252295"/>
              <a:gd name="connsiteY33" fmla="*/ 1200660 h 2410190"/>
              <a:gd name="connsiteX34" fmla="*/ 4573974 w 9252295"/>
              <a:gd name="connsiteY34" fmla="*/ 1105474 h 2410190"/>
              <a:gd name="connsiteX35" fmla="*/ 3482182 w 9252295"/>
              <a:gd name="connsiteY35" fmla="*/ 120225 h 2410190"/>
              <a:gd name="connsiteX36" fmla="*/ 2390391 w 9252295"/>
              <a:gd name="connsiteY36" fmla="*/ 1105474 h 2410190"/>
              <a:gd name="connsiteX37" fmla="*/ 2385136 w 9252295"/>
              <a:gd name="connsiteY37" fmla="*/ 1209531 h 2410190"/>
              <a:gd name="connsiteX38" fmla="*/ 2384604 w 9252295"/>
              <a:gd name="connsiteY38" fmla="*/ 1209531 h 2410190"/>
              <a:gd name="connsiteX39" fmla="*/ 2385016 w 9252295"/>
              <a:gd name="connsiteY39" fmla="*/ 1217682 h 2410190"/>
              <a:gd name="connsiteX40" fmla="*/ 1192508 w 9252295"/>
              <a:gd name="connsiteY40" fmla="*/ 2410190 h 24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52295" h="2410190">
                <a:moveTo>
                  <a:pt x="1192508" y="2410190"/>
                </a:moveTo>
                <a:cubicBezTo>
                  <a:pt x="533904" y="2410190"/>
                  <a:pt x="0" y="1876286"/>
                  <a:pt x="0" y="1217682"/>
                </a:cubicBezTo>
                <a:lnTo>
                  <a:pt x="1107" y="1206703"/>
                </a:lnTo>
                <a:lnTo>
                  <a:pt x="96158" y="1206703"/>
                </a:lnTo>
                <a:lnTo>
                  <a:pt x="95051" y="1217682"/>
                </a:lnTo>
                <a:cubicBezTo>
                  <a:pt x="95051" y="1823791"/>
                  <a:pt x="586400" y="2315139"/>
                  <a:pt x="1192508" y="2315139"/>
                </a:cubicBezTo>
                <a:cubicBezTo>
                  <a:pt x="1798616" y="2315139"/>
                  <a:pt x="2289965" y="1823791"/>
                  <a:pt x="2289965" y="1217682"/>
                </a:cubicBezTo>
                <a:lnTo>
                  <a:pt x="2289554" y="1209531"/>
                </a:lnTo>
                <a:lnTo>
                  <a:pt x="2290085" y="1209531"/>
                </a:lnTo>
                <a:lnTo>
                  <a:pt x="2295831" y="1095755"/>
                </a:lnTo>
                <a:cubicBezTo>
                  <a:pt x="2356899" y="494427"/>
                  <a:pt x="2864742" y="25174"/>
                  <a:pt x="3482182" y="25174"/>
                </a:cubicBezTo>
                <a:cubicBezTo>
                  <a:pt x="4099623" y="25174"/>
                  <a:pt x="4607465" y="494427"/>
                  <a:pt x="4668533" y="1095755"/>
                </a:cubicBezTo>
                <a:lnTo>
                  <a:pt x="4674278" y="1209531"/>
                </a:lnTo>
                <a:lnTo>
                  <a:pt x="4673516" y="1209531"/>
                </a:lnTo>
                <a:lnTo>
                  <a:pt x="4678322" y="1304717"/>
                </a:lnTo>
                <a:cubicBezTo>
                  <a:pt x="4734523" y="1858116"/>
                  <a:pt x="5201886" y="2289966"/>
                  <a:pt x="5770114" y="2289966"/>
                </a:cubicBezTo>
                <a:cubicBezTo>
                  <a:pt x="6338340" y="2289966"/>
                  <a:pt x="6805704" y="1858116"/>
                  <a:pt x="6861904" y="1304717"/>
                </a:cubicBezTo>
                <a:lnTo>
                  <a:pt x="6867159" y="1200660"/>
                </a:lnTo>
                <a:lnTo>
                  <a:pt x="6867690" y="1200660"/>
                </a:lnTo>
                <a:lnTo>
                  <a:pt x="6867279" y="1192508"/>
                </a:lnTo>
                <a:cubicBezTo>
                  <a:pt x="6867279" y="533905"/>
                  <a:pt x="7401183" y="0"/>
                  <a:pt x="8059787" y="0"/>
                </a:cubicBezTo>
                <a:cubicBezTo>
                  <a:pt x="8718390" y="0"/>
                  <a:pt x="9252295" y="533905"/>
                  <a:pt x="9252295" y="1192508"/>
                </a:cubicBezTo>
                <a:lnTo>
                  <a:pt x="9251964" y="1195794"/>
                </a:lnTo>
                <a:lnTo>
                  <a:pt x="9156913" y="1195794"/>
                </a:lnTo>
                <a:lnTo>
                  <a:pt x="9157244" y="1192508"/>
                </a:lnTo>
                <a:cubicBezTo>
                  <a:pt x="9157244" y="586400"/>
                  <a:pt x="8665895" y="95051"/>
                  <a:pt x="8059787" y="95051"/>
                </a:cubicBezTo>
                <a:cubicBezTo>
                  <a:pt x="7453679" y="95051"/>
                  <a:pt x="6962330" y="586400"/>
                  <a:pt x="6962330" y="1192508"/>
                </a:cubicBezTo>
                <a:lnTo>
                  <a:pt x="6962741" y="1200660"/>
                </a:lnTo>
                <a:lnTo>
                  <a:pt x="6962209" y="1200660"/>
                </a:lnTo>
                <a:lnTo>
                  <a:pt x="6956464" y="1314435"/>
                </a:lnTo>
                <a:cubicBezTo>
                  <a:pt x="6895396" y="1915764"/>
                  <a:pt x="6387554" y="2385016"/>
                  <a:pt x="5770114" y="2385016"/>
                </a:cubicBezTo>
                <a:cubicBezTo>
                  <a:pt x="5152672" y="2385016"/>
                  <a:pt x="4644831" y="1915764"/>
                  <a:pt x="4583763" y="1314435"/>
                </a:cubicBezTo>
                <a:lnTo>
                  <a:pt x="4578017" y="1200660"/>
                </a:lnTo>
                <a:lnTo>
                  <a:pt x="4578780" y="1200660"/>
                </a:lnTo>
                <a:lnTo>
                  <a:pt x="4573974" y="1105474"/>
                </a:lnTo>
                <a:cubicBezTo>
                  <a:pt x="4517772" y="552075"/>
                  <a:pt x="4050409" y="120225"/>
                  <a:pt x="3482182" y="120225"/>
                </a:cubicBezTo>
                <a:cubicBezTo>
                  <a:pt x="2913956" y="120225"/>
                  <a:pt x="2446592" y="552075"/>
                  <a:pt x="2390391" y="1105474"/>
                </a:cubicBezTo>
                <a:lnTo>
                  <a:pt x="2385136" y="1209531"/>
                </a:lnTo>
                <a:lnTo>
                  <a:pt x="2384604" y="1209531"/>
                </a:lnTo>
                <a:lnTo>
                  <a:pt x="2385016" y="1217682"/>
                </a:lnTo>
                <a:cubicBezTo>
                  <a:pt x="2385016" y="1876286"/>
                  <a:pt x="1851111" y="2410190"/>
                  <a:pt x="1192508" y="241019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5B50C41A-9E60-7BCD-47BF-94BC8C523DC6}"/>
              </a:ext>
            </a:extLst>
          </p:cNvPr>
          <p:cNvSpPr/>
          <p:nvPr/>
        </p:nvSpPr>
        <p:spPr>
          <a:xfrm>
            <a:off x="767800" y="1843118"/>
            <a:ext cx="1656145" cy="1374091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Riktmärkena uppdaterade</a:t>
            </a:r>
          </a:p>
        </p:txBody>
      </p:sp>
      <p:sp>
        <p:nvSpPr>
          <p:cNvPr id="11" name="Oval 2" descr="timeline endpoints">
            <a:extLst>
              <a:ext uri="{FF2B5EF4-FFF2-40B4-BE49-F238E27FC236}">
                <a16:creationId xmlns:a16="http://schemas.microsoft.com/office/drawing/2014/main" id="{2B276E04-5390-E6EA-79AC-0B9061B1070F}"/>
              </a:ext>
            </a:extLst>
          </p:cNvPr>
          <p:cNvSpPr/>
          <p:nvPr/>
        </p:nvSpPr>
        <p:spPr>
          <a:xfrm>
            <a:off x="346092" y="1828096"/>
            <a:ext cx="196436" cy="1911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20A472"/>
              </a:solidFill>
            </a:endParaRPr>
          </a:p>
        </p:txBody>
      </p:sp>
      <p:sp>
        <p:nvSpPr>
          <p:cNvPr id="12" name="Oval 2" descr="timeline endpoints">
            <a:extLst>
              <a:ext uri="{FF2B5EF4-FFF2-40B4-BE49-F238E27FC236}">
                <a16:creationId xmlns:a16="http://schemas.microsoft.com/office/drawing/2014/main" id="{8A04442A-A243-DF21-0213-BEAAA308482C}"/>
              </a:ext>
            </a:extLst>
          </p:cNvPr>
          <p:cNvSpPr/>
          <p:nvPr/>
        </p:nvSpPr>
        <p:spPr>
          <a:xfrm>
            <a:off x="8550416" y="1884704"/>
            <a:ext cx="196436" cy="1911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20A472"/>
              </a:solidFill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B05DBA5-0641-960C-6C0A-CDEC0417FB53}"/>
              </a:ext>
            </a:extLst>
          </p:cNvPr>
          <p:cNvSpPr txBox="1">
            <a:spLocks/>
          </p:cNvSpPr>
          <p:nvPr/>
        </p:nvSpPr>
        <p:spPr>
          <a:xfrm>
            <a:off x="714393" y="3620578"/>
            <a:ext cx="2294152" cy="335157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n w="0">
                  <a:solidFill>
                    <a:schemeClr val="bg2">
                      <a:lumMod val="95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1400" b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  <a:t>K1, 2026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4BF27C0-4BDA-6625-31B5-C855F4F9D532}"/>
              </a:ext>
            </a:extLst>
          </p:cNvPr>
          <p:cNvSpPr txBox="1">
            <a:spLocks/>
          </p:cNvSpPr>
          <p:nvPr/>
        </p:nvSpPr>
        <p:spPr>
          <a:xfrm>
            <a:off x="4723613" y="2835452"/>
            <a:ext cx="1728192" cy="335157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i="1">
              <a:ln w="0"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D7D6FB32-CE0E-39FB-9205-1E311D9E7054}"/>
              </a:ext>
            </a:extLst>
          </p:cNvPr>
          <p:cNvSpPr txBox="1">
            <a:spLocks/>
          </p:cNvSpPr>
          <p:nvPr/>
        </p:nvSpPr>
        <p:spPr>
          <a:xfrm>
            <a:off x="3096121" y="3620578"/>
            <a:ext cx="2012308" cy="27384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 w="0">
                  <a:solidFill>
                    <a:schemeClr val="bg2">
                      <a:lumMod val="95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1400" b="1" dirty="0">
                <a:ln w="0">
                  <a:solidFill>
                    <a:schemeClr val="bg2">
                      <a:lumMod val="95000"/>
                    </a:schemeClr>
                  </a:solidFill>
                </a:ln>
              </a:rPr>
              <a:t>K1, 2026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39B1ADE-0CD2-6F94-031E-C14DD4A08150}"/>
              </a:ext>
            </a:extLst>
          </p:cNvPr>
          <p:cNvSpPr txBox="1">
            <a:spLocks/>
          </p:cNvSpPr>
          <p:nvPr/>
        </p:nvSpPr>
        <p:spPr>
          <a:xfrm>
            <a:off x="7208169" y="3708587"/>
            <a:ext cx="1935831" cy="335157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</a:rPr>
              <a:t>30/3, 2026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0E15E40-3869-0132-52E1-75A96DCF4230}"/>
              </a:ext>
            </a:extLst>
          </p:cNvPr>
          <p:cNvSpPr txBox="1"/>
          <p:nvPr/>
        </p:nvSpPr>
        <p:spPr>
          <a:xfrm>
            <a:off x="5196005" y="3683783"/>
            <a:ext cx="1539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n w="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</a:rPr>
              <a:t>K1-2, 2026</a:t>
            </a:r>
          </a:p>
        </p:txBody>
      </p:sp>
    </p:spTree>
    <p:extLst>
      <p:ext uri="{BB962C8B-B14F-4D97-AF65-F5344CB8AC3E}">
        <p14:creationId xmlns:p14="http://schemas.microsoft.com/office/powerpoint/2010/main" val="56606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0FA95B6-FFB5-7D5A-208A-ADD8DD14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926DEAE-A266-9181-019F-A8E2F9DA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5AD93A9-52A5-7421-4381-31306BCE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76" y="1419622"/>
            <a:ext cx="7461448" cy="1790700"/>
          </a:xfrm>
        </p:spPr>
        <p:txBody>
          <a:bodyPr/>
          <a:lstStyle/>
          <a:p>
            <a:r>
              <a:rPr lang="sv-SE" sz="3200" dirty="0"/>
              <a:t>Reviderad verksamhetsnivåändringsförordning RALC</a:t>
            </a:r>
          </a:p>
        </p:txBody>
      </p:sp>
    </p:spTree>
    <p:extLst>
      <p:ext uri="{BB962C8B-B14F-4D97-AF65-F5344CB8AC3E}">
        <p14:creationId xmlns:p14="http://schemas.microsoft.com/office/powerpoint/2010/main" val="246607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F376F40-C4FC-1160-54C4-33A515A8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54C7422-77C8-946A-855A-1198CEA8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F96DA95-A720-328F-68BB-E014002B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Revidering av RALC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6B9AB02-0F25-AA82-5879-D37A79ACF1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7" y="1105897"/>
            <a:ext cx="8662487" cy="37102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2000" b="1" dirty="0">
                <a:cs typeface="Arial" panose="020B0604020202020204"/>
              </a:rPr>
              <a:t>Tidsplan </a:t>
            </a:r>
            <a:br>
              <a:rPr lang="sv-SE" dirty="0">
                <a:cs typeface="Arial" panose="020B0604020202020204"/>
              </a:rPr>
            </a:br>
            <a:r>
              <a:rPr lang="sv-SE" sz="1600" i="1" dirty="0">
                <a:cs typeface="Arial" panose="020B0604020202020204"/>
              </a:rPr>
              <a:t>Öppen konsultation nov-dec 2024, votering feb. 2025, antagande och ikraftträdande mars/april 2025</a:t>
            </a:r>
            <a:br>
              <a:rPr lang="sv-SE" sz="1600" i="1" dirty="0">
                <a:cs typeface="Arial" panose="020B0604020202020204"/>
              </a:rPr>
            </a:br>
            <a:endParaRPr lang="sv-SE" sz="1600" i="1" dirty="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sv-SE" sz="2000" b="1" dirty="0">
                <a:cs typeface="Arial" panose="020B0604020202020204"/>
              </a:rPr>
              <a:t>Nytt i RALC</a:t>
            </a:r>
            <a:br>
              <a:rPr lang="sv-SE" i="1" dirty="0">
                <a:cs typeface="Arial" panose="020B0604020202020204"/>
              </a:rPr>
            </a:br>
            <a:r>
              <a:rPr lang="sv-SE" i="1" dirty="0">
                <a:cs typeface="Arial" panose="020B0604020202020204"/>
              </a:rPr>
              <a:t>* </a:t>
            </a:r>
            <a:r>
              <a:rPr lang="sv-SE" sz="1600" i="1" dirty="0">
                <a:cs typeface="Arial" panose="020B0604020202020204"/>
              </a:rPr>
              <a:t>Införande av bestämmelser för hantering av hävande av avdrag för villkorad tilldelning kopplad till energieffektivisering</a:t>
            </a:r>
            <a:br>
              <a:rPr lang="sv-SE" sz="1600" i="1" dirty="0">
                <a:cs typeface="Arial" panose="020B0604020202020204"/>
              </a:rPr>
            </a:br>
            <a:r>
              <a:rPr lang="sv-SE" sz="1600" i="1" dirty="0">
                <a:cs typeface="Arial" panose="020B0604020202020204"/>
              </a:rPr>
              <a:t>* Införande av bestämmelser för klimatneutralitetsrapportering KNR </a:t>
            </a:r>
            <a:br>
              <a:rPr lang="sv-SE" sz="1600" i="1" dirty="0">
                <a:cs typeface="Arial" panose="020B0604020202020204"/>
              </a:rPr>
            </a:br>
            <a:r>
              <a:rPr lang="sv-SE" sz="1600" i="1" dirty="0">
                <a:cs typeface="Arial" panose="020B0604020202020204"/>
              </a:rPr>
              <a:t>(</a:t>
            </a:r>
            <a:r>
              <a:rPr lang="sv-SE" sz="1200" i="1" dirty="0">
                <a:cs typeface="Arial" panose="020B0604020202020204"/>
              </a:rPr>
              <a:t>berör endast anläggningar som lämnat KNP)</a:t>
            </a:r>
            <a:br>
              <a:rPr lang="sv-SE" sz="1600" i="1" dirty="0">
                <a:cs typeface="Arial" panose="020B0604020202020204"/>
              </a:rPr>
            </a:br>
            <a:r>
              <a:rPr lang="sv-SE" sz="1600" i="1" dirty="0">
                <a:cs typeface="Arial" panose="020B0604020202020204"/>
              </a:rPr>
              <a:t>* Revidering av bestämmelser för tilldelningsjustering för delanläggningar under värme- och bränsle RM med beaktande på ändring av energieffektivitet (</a:t>
            </a:r>
            <a:r>
              <a:rPr lang="sv-SE" sz="1200" i="1" dirty="0">
                <a:cs typeface="Arial" panose="020B0604020202020204"/>
              </a:rPr>
              <a:t>nytt begrepp förväntad VN</a:t>
            </a:r>
            <a:r>
              <a:rPr lang="sv-SE" sz="1600" i="1" dirty="0">
                <a:cs typeface="Arial" panose="020B0604020202020204"/>
              </a:rPr>
              <a:t>)</a:t>
            </a:r>
            <a:br>
              <a:rPr lang="sv-SE" sz="1600" i="1" dirty="0">
                <a:cs typeface="Arial" panose="020B0604020202020204"/>
              </a:rPr>
            </a:br>
            <a:r>
              <a:rPr lang="sv-SE" sz="1600" i="1" dirty="0">
                <a:cs typeface="Arial" panose="020B0604020202020204"/>
              </a:rPr>
              <a:t>* Införande av bestämmelser för tilldelningsjustering för delanläggningar under processutsläpp med beaktande på ändring av energieffektivitet </a:t>
            </a:r>
            <a:r>
              <a:rPr kumimoji="0" lang="sv-SE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(</a:t>
            </a: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nytt begrepp förväntad VN</a:t>
            </a:r>
            <a:r>
              <a:rPr kumimoji="0" lang="sv-SE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)</a:t>
            </a:r>
            <a:br>
              <a:rPr kumimoji="0" lang="sv-SE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</a:br>
            <a:br>
              <a:rPr lang="sv-SE" sz="1600" i="1" dirty="0">
                <a:cs typeface="Arial" panose="020B0604020202020204"/>
              </a:rPr>
            </a:br>
            <a:br>
              <a:rPr lang="sv-SE" i="1" dirty="0">
                <a:cs typeface="Arial" panose="020B0604020202020204"/>
              </a:rPr>
            </a:br>
            <a:br>
              <a:rPr lang="sv-SE" dirty="0">
                <a:cs typeface="Arial" panose="020B0604020202020204"/>
              </a:rPr>
            </a:br>
            <a:endParaRPr lang="sv-SE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5771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5F5BD7C-19A1-F085-0B26-61D0496C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12B5F66-A139-1FC4-8E75-A1BF10FA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8DEFFE0-BF31-090C-D1A0-677CF6665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48" y="1419622"/>
            <a:ext cx="8136904" cy="1790700"/>
          </a:xfrm>
        </p:spPr>
        <p:txBody>
          <a:bodyPr/>
          <a:lstStyle/>
          <a:p>
            <a:r>
              <a:rPr lang="sv-SE"/>
              <a:t>Övervakningsmetodplan</a:t>
            </a:r>
          </a:p>
        </p:txBody>
      </p:sp>
    </p:spTree>
    <p:extLst>
      <p:ext uri="{BB962C8B-B14F-4D97-AF65-F5344CB8AC3E}">
        <p14:creationId xmlns:p14="http://schemas.microsoft.com/office/powerpoint/2010/main" val="418692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944C1-466E-DD92-3B63-C2A0F011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51403BE-206F-6389-6DCD-0D93A050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0B5792F-F0C7-3A06-8A6E-B9315430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2968C13-C77A-6821-C4C5-09B87CC0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ÖMP-insats 2025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34F8AC0-B791-983C-090B-CF46550868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0372" y="1203563"/>
            <a:ext cx="7836474" cy="33968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>
                <a:latin typeface="Arial"/>
                <a:cs typeface="Arial"/>
              </a:rPr>
              <a:t>ÖMP är del av underlaget som ligger till grund för tilldelningen för anläggningar som är kvar i systemet 2026-2030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>
                <a:latin typeface="Arial"/>
                <a:cs typeface="Arial"/>
              </a:rPr>
              <a:t>Kontroll av vilka ÖMP som måste uppdateras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sz="1200">
                <a:latin typeface="Arial"/>
                <a:cs typeface="Arial"/>
              </a:rPr>
              <a:t>De flesta anläggningar omfattas av någon regeländring från 2026. Ny mall.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200">
                <a:latin typeface="Arial"/>
                <a:cs typeface="Arial"/>
                <a:sym typeface="Wingdings" panose="05000000000000000000" pitchFamily="2" charset="2"/>
              </a:rPr>
              <a:t>Vi kommer höra av oss till verksamhetsutövare vars ÖMP behöver uppdateras</a:t>
            </a:r>
            <a:endParaRPr lang="sv-SE" sz="120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200">
                <a:latin typeface="Arial"/>
                <a:cs typeface="Arial"/>
                <a:sym typeface="Wingdings" panose="05000000000000000000" pitchFamily="2" charset="2"/>
              </a:rPr>
              <a:t>Möjliga orsaker: Identifierade brister, nya lagkrav som kräver mer information i ÖMP</a:t>
            </a:r>
            <a:endParaRPr lang="sv-SE" sz="1200">
              <a:latin typeface="Arial"/>
              <a:cs typeface="Arial"/>
            </a:endParaRPr>
          </a:p>
          <a:p>
            <a:pPr marL="0" indent="0"/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>
                <a:latin typeface="Arial"/>
                <a:cs typeface="Arial"/>
              </a:rPr>
              <a:t>Vid granskning av tilldelningsansökningarna och verksamhetsnivårapporten såg vi att ÖMP ibland innehåller för lite information om övervakningsmetoderna</a:t>
            </a:r>
          </a:p>
        </p:txBody>
      </p:sp>
    </p:spTree>
    <p:extLst>
      <p:ext uri="{BB962C8B-B14F-4D97-AF65-F5344CB8AC3E}">
        <p14:creationId xmlns:p14="http://schemas.microsoft.com/office/powerpoint/2010/main" val="175888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FDCF1-E6EC-3489-3872-47B9C9CE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62CF92C-8DF7-C06A-ABA3-CA96529C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34453D0-D2B8-D43F-9DE7-FE54587E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842B230-2E3C-6181-E4ED-075FBDA86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48" y="779410"/>
            <a:ext cx="8136904" cy="1790700"/>
          </a:xfrm>
        </p:spPr>
        <p:txBody>
          <a:bodyPr/>
          <a:lstStyle/>
          <a:p>
            <a:r>
              <a:rPr lang="sv-SE"/>
              <a:t>Frågor?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27A6FCA-3696-92FB-C2A2-F7C9DF9F391D}"/>
              </a:ext>
            </a:extLst>
          </p:cNvPr>
          <p:cNvSpPr txBox="1"/>
          <p:nvPr/>
        </p:nvSpPr>
        <p:spPr>
          <a:xfrm>
            <a:off x="839412" y="2050453"/>
            <a:ext cx="746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>
                <a:hlinkClick r:id="rId2"/>
              </a:rPr>
              <a:t>EUETS@naturvardsverket.se</a:t>
            </a:r>
            <a:r>
              <a:rPr lang="sv-SE" i="1"/>
              <a:t> </a:t>
            </a:r>
          </a:p>
          <a:p>
            <a:pPr algn="ctr"/>
            <a:endParaRPr lang="sv-SE" i="1"/>
          </a:p>
        </p:txBody>
      </p:sp>
    </p:spTree>
    <p:extLst>
      <p:ext uri="{BB962C8B-B14F-4D97-AF65-F5344CB8AC3E}">
        <p14:creationId xmlns:p14="http://schemas.microsoft.com/office/powerpoint/2010/main" val="399294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ljus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003366"/>
      </a:accent2>
      <a:accent3>
        <a:srgbClr val="9B6C17"/>
      </a:accent3>
      <a:accent4>
        <a:srgbClr val="0614FF"/>
      </a:accent4>
      <a:accent5>
        <a:srgbClr val="34A775"/>
      </a:accent5>
      <a:accent6>
        <a:srgbClr val="02FEAF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1B1A52E7-1180-4509-B8CB-DDA230D4D197}" vid="{5967F351-51C9-4A4A-9600-5AB7188ABA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141119-a5b4-482f-94ea-dc12fd32c03d">
      <Terms xmlns="http://schemas.microsoft.com/office/infopath/2007/PartnerControls"/>
    </lcf76f155ced4ddcb4097134ff3c332f>
    <TaxCatchAll xmlns="c0055b65-6c04-4994-86f4-641a2499a0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F7FC8BA8AEF54A84CABF2B79D142F4" ma:contentTypeVersion="16" ma:contentTypeDescription="Skapa ett nytt dokument." ma:contentTypeScope="" ma:versionID="130e5f7041aec9b12ce094d480a4f5f7">
  <xsd:schema xmlns:xsd="http://www.w3.org/2001/XMLSchema" xmlns:xs="http://www.w3.org/2001/XMLSchema" xmlns:p="http://schemas.microsoft.com/office/2006/metadata/properties" xmlns:ns2="fb141119-a5b4-482f-94ea-dc12fd32c03d" xmlns:ns3="c0055b65-6c04-4994-86f4-641a2499a0a7" targetNamespace="http://schemas.microsoft.com/office/2006/metadata/properties" ma:root="true" ma:fieldsID="90b122c367901c8367cb962f37e14cbb" ns2:_="" ns3:_="">
    <xsd:import namespace="fb141119-a5b4-482f-94ea-dc12fd32c03d"/>
    <xsd:import namespace="c0055b65-6c04-4994-86f4-641a2499a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41119-a5b4-482f-94ea-dc12fd32c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f715b3c1-6faf-452c-928b-c1f971cfea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55b65-6c04-4994-86f4-641a2499a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14bedd7-0838-424e-988f-a17d8cd639e8}" ma:internalName="TaxCatchAll" ma:showField="CatchAllData" ma:web="c0055b65-6c04-4994-86f4-641a2499a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EC142-02C1-4A31-999C-F93CDE3462AD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c0055b65-6c04-4994-86f4-641a2499a0a7"/>
    <ds:schemaRef ds:uri="http://schemas.microsoft.com/office/2006/documentManagement/types"/>
    <ds:schemaRef ds:uri="fb141119-a5b4-482f-94ea-dc12fd32c03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7A3745-4697-4B45-95B8-9AB61B925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20AB0-DC79-42EC-88AD-73F699F862CD}">
  <ds:schemaRefs>
    <ds:schemaRef ds:uri="c0055b65-6c04-4994-86f4-641a2499a0a7"/>
    <ds:schemaRef ds:uri="fb141119-a5b4-482f-94ea-dc12fd32c0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nv-ljus-sve-16-9</Template>
  <TotalTime>74</TotalTime>
  <Words>636</Words>
  <Application>Microsoft Office PowerPoint</Application>
  <PresentationFormat>Bildspel på skärmen (16:9)</PresentationFormat>
  <Paragraphs>70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Office-tema</vt:lpstr>
      <vt:lpstr> VU-dagen Gratis tilldelning</vt:lpstr>
      <vt:lpstr>Agenda</vt:lpstr>
      <vt:lpstr>NIMs-process och beslut om tilldelning 2026-2030</vt:lpstr>
      <vt:lpstr>Tilldelning 2026-2030</vt:lpstr>
      <vt:lpstr>Reviderad verksamhetsnivåändringsförordning RALC</vt:lpstr>
      <vt:lpstr>Revidering av RALC</vt:lpstr>
      <vt:lpstr>Övervakningsmetodplan</vt:lpstr>
      <vt:lpstr>ÖMP-insats 2025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Informationsträff Ansökan om gratis tilldelning 2026-2030</dc:title>
  <dc:creator>Rydberg, Helena</dc:creator>
  <cp:lastModifiedBy>Ängerheim, Pär</cp:lastModifiedBy>
  <cp:revision>2</cp:revision>
  <dcterms:created xsi:type="dcterms:W3CDTF">2024-03-06T08:15:28Z</dcterms:created>
  <dcterms:modified xsi:type="dcterms:W3CDTF">2024-11-08T09:08:25Z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0x010100E3F7FC8BA8AEF54A84CABF2B79D142F4</vt:lpwstr>
  </property>
  <property fmtid="{D5CDD505-2E9C-101B-9397-08002B2CF9AE}" pid="3" name="MediaServiceImageTags">
    <vt:lpwstr/>
  </property>
</Properties>
</file>